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</p:sldMasterIdLst>
  <p:notesMasterIdLst>
    <p:notesMasterId r:id="rId18"/>
  </p:notesMasterIdLst>
  <p:handoutMasterIdLst>
    <p:handoutMasterId r:id="rId19"/>
  </p:handoutMasterIdLst>
  <p:sldIdLst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032" autoAdjust="0"/>
  </p:normalViewPr>
  <p:slideViewPr>
    <p:cSldViewPr>
      <p:cViewPr varScale="1">
        <p:scale>
          <a:sx n="48" d="100"/>
          <a:sy n="48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A251C-380D-40C3-916D-87999848640D}" type="datetimeFigureOut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38686-C003-4DD9-91AB-FE42C7799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89E82-5260-4A25-9037-9A6841D8FF0F}" type="datetimeFigureOut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FB1B6-7DB8-42D5-AA29-1ED5493270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ru-RU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ru-RU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ru-RU" smtClean="0"/>
              <a:pPr algn="r" eaLnBrk="1" latinLnBrk="0" hangingPunct="1"/>
              <a:t>‹#›</a:t>
            </a:fld>
            <a:endParaRPr kumimoji="0"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257800"/>
            <a:ext cx="6019800" cy="6771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anchor="b" anchorCtr="0">
            <a:noAutofit/>
          </a:bodyPr>
          <a:lstStyle>
            <a:lvl1pPr algn="l">
              <a:defRPr sz="3600" b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953570"/>
            <a:ext cx="6019800" cy="542544"/>
          </a:xfrm>
          <a:effectLst/>
        </p:spPr>
        <p:txBody>
          <a:bodyPr lIns="91440" tIns="45720" rIns="91440" bIns="45720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04800" y="3581400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04800" y="3886200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04800" y="4188023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4492823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Picture Placeholder 18"/>
          <p:cNvSpPr>
            <a:spLocks noGrp="1" noChangeAspect="1"/>
          </p:cNvSpPr>
          <p:nvPr>
            <p:ph type="pic" sz="quarter" idx="14"/>
          </p:nvPr>
        </p:nvSpPr>
        <p:spPr>
          <a:xfrm>
            <a:off x="6781800" y="304800"/>
            <a:ext cx="2057400" cy="1371600"/>
          </a:xfrm>
          <a:prstGeom prst="roundRect">
            <a:avLst/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5" name="Picture Placeholder 18"/>
          <p:cNvSpPr>
            <a:spLocks noGrp="1" noChangeAspect="1"/>
          </p:cNvSpPr>
          <p:nvPr>
            <p:ph type="pic" sz="quarter" idx="15"/>
          </p:nvPr>
        </p:nvSpPr>
        <p:spPr>
          <a:xfrm>
            <a:off x="6781800" y="1938528"/>
            <a:ext cx="2057400" cy="1371600"/>
          </a:xfrm>
          <a:prstGeom prst="roundRect">
            <a:avLst/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6" name="Picture Placeholder 18"/>
          <p:cNvSpPr>
            <a:spLocks noGrp="1" noChangeAspect="1"/>
          </p:cNvSpPr>
          <p:nvPr>
            <p:ph type="pic" sz="quarter" idx="16"/>
          </p:nvPr>
        </p:nvSpPr>
        <p:spPr>
          <a:xfrm>
            <a:off x="6781800" y="3557016"/>
            <a:ext cx="2057400" cy="1371600"/>
          </a:xfrm>
          <a:prstGeom prst="roundRect">
            <a:avLst/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7" name="Picture Placeholder 18"/>
          <p:cNvSpPr>
            <a:spLocks noGrp="1" noChangeAspect="1"/>
          </p:cNvSpPr>
          <p:nvPr>
            <p:ph type="pic" sz="quarter" idx="17"/>
          </p:nvPr>
        </p:nvSpPr>
        <p:spPr>
          <a:xfrm>
            <a:off x="6781800" y="5181600"/>
            <a:ext cx="2057400" cy="1371600"/>
          </a:xfrm>
          <a:prstGeom prst="roundRect">
            <a:avLst/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14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543800" cy="502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14299"/>
            <a:ext cx="6553200" cy="704088"/>
          </a:xfrm>
          <a:prstGeom prst="roundRect">
            <a:avLst>
              <a:gd name="adj" fmla="val 10174"/>
            </a:avLst>
          </a:prstGeom>
          <a:solidFill>
            <a:schemeClr val="bg1"/>
          </a:solidFill>
          <a:ln w="19050"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 wrap="square" tIns="45720" bIns="45720" anchor="ctr" anchorCtr="0">
            <a:normAutofit/>
          </a:bodyPr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ru-RU" smtClean="0"/>
              <a:pPr/>
              <a:t>‹#›</a:t>
            </a:fld>
            <a:endParaRPr kumimoji="0" lang="ru-RU"/>
          </a:p>
        </p:txBody>
      </p:sp>
      <p:sp>
        <p:nvSpPr>
          <p:cNvPr id="12" name="Picture Placeholder 11"/>
          <p:cNvSpPr>
            <a:spLocks noGrp="1" noChangeAspect="1"/>
          </p:cNvSpPr>
          <p:nvPr>
            <p:ph type="pic" sz="quarter" idx="13"/>
          </p:nvPr>
        </p:nvSpPr>
        <p:spPr>
          <a:xfrm>
            <a:off x="6830568" y="137160"/>
            <a:ext cx="1051560" cy="685800"/>
          </a:xfrm>
          <a:prstGeom prst="roundRect">
            <a:avLst/>
          </a:prstGeom>
          <a:ln w="19050"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3" name="Picture Placeholder 11"/>
          <p:cNvSpPr>
            <a:spLocks noGrp="1" noChangeAspect="1"/>
          </p:cNvSpPr>
          <p:nvPr>
            <p:ph type="pic" sz="quarter" idx="14"/>
          </p:nvPr>
        </p:nvSpPr>
        <p:spPr>
          <a:xfrm>
            <a:off x="7991526" y="137160"/>
            <a:ext cx="1051560" cy="685800"/>
          </a:xfrm>
          <a:prstGeom prst="roundRect">
            <a:avLst/>
          </a:prstGeom>
          <a:ln w="19050"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4" name="Picture Placeholder 11"/>
          <p:cNvSpPr>
            <a:spLocks noGrp="1" noChangeAspect="1"/>
          </p:cNvSpPr>
          <p:nvPr>
            <p:ph type="pic" sz="quarter" idx="15"/>
          </p:nvPr>
        </p:nvSpPr>
        <p:spPr>
          <a:xfrm>
            <a:off x="7991856" y="914400"/>
            <a:ext cx="1051560" cy="685800"/>
          </a:xfrm>
          <a:prstGeom prst="roundRect">
            <a:avLst/>
          </a:prstGeom>
          <a:ln w="19050"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5" name="Picture Placeholder 11"/>
          <p:cNvSpPr>
            <a:spLocks noGrp="1" noChangeAspect="1"/>
          </p:cNvSpPr>
          <p:nvPr>
            <p:ph type="pic" sz="quarter" idx="16"/>
          </p:nvPr>
        </p:nvSpPr>
        <p:spPr>
          <a:xfrm>
            <a:off x="7991856" y="1719072"/>
            <a:ext cx="1051560" cy="685800"/>
          </a:xfrm>
          <a:prstGeom prst="roundRect">
            <a:avLst/>
          </a:prstGeom>
          <a:ln w="19050"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ru-RU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E5B69FA-8946-4AB6-B074-D84083315D6A}" type="datetime1">
              <a:rPr lang="ru-RU" smtClean="0"/>
              <a:pPr/>
              <a:t>05.11.2012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FF58636-3AE3-4695-9EA9-A56A8CE96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76000">
                <a:schemeClr val="accent2">
                  <a:lumMod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50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images.jp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t="8333" b="8333"/>
          <a:stretch>
            <a:fillRect/>
          </a:stretch>
        </p:blipFill>
        <p:spPr/>
      </p:pic>
      <p:pic>
        <p:nvPicPr>
          <p:cNvPr id="30" name="Рисунок 29" descr="images (2)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5452" b="5452"/>
          <a:stretch>
            <a:fillRect/>
          </a:stretch>
        </p:blipFill>
        <p:spPr/>
      </p:pic>
      <p:pic>
        <p:nvPicPr>
          <p:cNvPr id="31" name="Рисунок 30" descr="images (3)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8333" b="8333"/>
          <a:stretch>
            <a:fillRect/>
          </a:stretch>
        </p:blipFill>
        <p:spPr/>
      </p:pic>
      <p:pic>
        <p:nvPicPr>
          <p:cNvPr id="32" name="Рисунок 31" descr="images (1).jpg"/>
          <p:cNvPicPr>
            <a:picLocks noGrp="1" noChangeAspect="1"/>
          </p:cNvPicPr>
          <p:nvPr>
            <p:ph type="pic" sz="quarter" idx="17"/>
          </p:nvPr>
        </p:nvPicPr>
        <p:blipFill>
          <a:blip r:embed="rId6" cstate="print"/>
          <a:srcRect t="5452" b="5452"/>
          <a:stretch>
            <a:fillRect/>
          </a:stretch>
        </p:blipFill>
        <p:spPr/>
      </p:pic>
      <p:sp>
        <p:nvSpPr>
          <p:cNvPr id="24" name="Заголовок 23"/>
          <p:cNvSpPr>
            <a:spLocks noGrp="1"/>
          </p:cNvSpPr>
          <p:nvPr>
            <p:ph type="ctrTitle"/>
          </p:nvPr>
        </p:nvSpPr>
        <p:spPr>
          <a:xfrm>
            <a:off x="304800" y="1484784"/>
            <a:ext cx="6499448" cy="4320480"/>
          </a:xfrm>
        </p:spPr>
        <p:txBody>
          <a:bodyPr/>
          <a:lstStyle/>
          <a:p>
            <a:pPr algn="ctr"/>
            <a:r>
              <a:rPr lang="ru-RU" sz="6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Файловая структура операционной системы </a:t>
            </a:r>
            <a:r>
              <a:rPr lang="en-US" sz="6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820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Окна 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объекты Windows. На экране окна открываются при открытии папок, документов, а также при запуске программ.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nk-inform.narod.ru/begin/winup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2"/>
            <a:ext cx="8059241" cy="484591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26876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продолжать удерживать клавишу ALT, то каждое следующее нажатие клавиши TAB приводит к перебору открытых окон.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нажатие SHIFT+TAB позволяет выполнять перебор открытых программ в обратном порядке.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Рисунок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437112"/>
            <a:ext cx="5264576" cy="198884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2057" y="118374"/>
            <a:ext cx="75569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Переключение между окнами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33353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Представление о файле, операции с файлом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06084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Файл –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информация, хранящаяся в долговременно памяти как единое целое и обозначенная именем.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 файла состоит из двух частей: собственно имени и расширения.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964285"/>
            <a:ext cx="2276475" cy="90487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252536" y="504627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Расширение файла.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Запрещенные символы для записи имени файла: \/* ? :&lt; &gt;|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2883708"/>
            <a:ext cx="8892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большое количество типов файлов. Вот некоторые из них: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436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исполнимые – файлы, содержащие готовые к исполнению программы; их можно узнать по расширениям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436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текстовые документы – имеют расширения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txt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doc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rtf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436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графические – файлы, содержащие изображения; их расширения –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bmp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jpg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436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звуковые – файлы, содержащие голоса и музыку; их расширения –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wav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135406" y="46365"/>
            <a:ext cx="48731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Расширение файлов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Расширение имени файла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последовательность символов, добавляемых к имени файла и предназначенных для идентификации типа (формата) файла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015392"/>
          <a:ext cx="8064896" cy="5653968"/>
        </p:xfrm>
        <a:graphic>
          <a:graphicData uri="http://schemas.openxmlformats.org/drawingml/2006/table">
            <a:tbl>
              <a:tblPr/>
              <a:tblGrid>
                <a:gridCol w="1821702"/>
                <a:gridCol w="6243194"/>
              </a:tblGrid>
              <a:tr h="70674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Win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F1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Вызов справки Windows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Win + F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Открыть окно поиска файлов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Ctrl + A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Выделить всё (объекты, текст)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Ctrl + С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Копировать в буфер обмена (объекты, текст)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Ctrl + V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Вставить из буфера обмена (объекты, текст)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Ctrl + X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Вырезать в буфер обмена (объекты, текст)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Ctrl + S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Сохранить текущий документ, проект и т.п.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Ctrl + P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Печать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Ctrl + Z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Отменить последнее действие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4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Shift + ←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Выделение текста, папок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4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Shift + →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Shift + ↑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37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Shift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ru-RU" sz="1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723" marR="75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526854" y="35913"/>
            <a:ext cx="3989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Горячие клавиши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181" y="1988840"/>
            <a:ext cx="7120227" cy="230832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</a:t>
            </a:r>
          </a:p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</a:t>
            </a:r>
            <a:endParaRPr lang="ru-RU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764704"/>
            <a:ext cx="8839200" cy="453650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Операционная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система —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это комплекс взаимосвязанных системных программ, назначение которого — организовать взаимодействие пользователя с компьютером и выполнение всех других программ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</a:pP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Существует много операционных систем: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Unix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MS-DOS</a:t>
            </a:r>
          </a:p>
          <a:p>
            <a:pPr>
              <a:spcBef>
                <a:spcPct val="0"/>
              </a:spcBef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rusedu.info/upload/rte/skorodnoe_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3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72061" y="3244334"/>
            <a:ext cx="396050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Операционная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система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XP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oft.compulenta.ru/upload/iblock/1a3/bsd_bi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94491" y="2636912"/>
            <a:ext cx="49151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Операционная </a:t>
            </a:r>
            <a:r>
              <a:rPr lang="ru-RU" sz="2800" b="1" i="1" dirty="0" smtClean="0"/>
              <a:t>система</a:t>
            </a:r>
            <a:endParaRPr lang="en-US" sz="2800" b="1" i="1" dirty="0" smtClean="0"/>
          </a:p>
          <a:p>
            <a:pPr algn="ctr"/>
            <a:r>
              <a:rPr lang="ru-RU" sz="2800" b="1" i="1" dirty="0" smtClean="0"/>
              <a:t> </a:t>
            </a:r>
            <a:r>
              <a:rPr lang="en-US" sz="2800" b="1" i="1" dirty="0" smtClean="0"/>
              <a:t>Unix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atchplayread.com/files/2008/10/dos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23728" y="5013176"/>
            <a:ext cx="49151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Операционная </a:t>
            </a:r>
            <a:r>
              <a:rPr lang="ru-RU" sz="2800" b="1" i="1" dirty="0" smtClean="0"/>
              <a:t>система</a:t>
            </a:r>
            <a:endParaRPr lang="en-US" sz="2800" b="1" i="1" dirty="0" smtClean="0"/>
          </a:p>
          <a:p>
            <a:pPr algn="ctr"/>
            <a:r>
              <a:rPr lang="ru-RU" sz="2800" b="1" i="1" dirty="0" smtClean="0"/>
              <a:t> </a:t>
            </a:r>
            <a:r>
              <a:rPr lang="en-US" sz="2800" b="1" i="1" dirty="0" smtClean="0"/>
              <a:t>MS-DOS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течение последних 10-ти лет ОС Windows доминирует, занимая 90% рынка.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b="1" dirty="0" smtClean="0"/>
              <a:t>Windows</a:t>
            </a:r>
            <a:r>
              <a:rPr lang="ru-RU" sz="2400" b="1" dirty="0" smtClean="0"/>
              <a:t> - </a:t>
            </a:r>
            <a:r>
              <a:rPr lang="ru-RU" sz="2400" dirty="0" smtClean="0"/>
              <a:t>это семейство операционных систем, выпускаемых корпорацией Microsoft. 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Windows</a:t>
            </a:r>
            <a:r>
              <a:rPr lang="ru-RU" sz="2400" b="1" dirty="0" smtClean="0"/>
              <a:t> </a:t>
            </a:r>
            <a:r>
              <a:rPr lang="ru-RU" sz="2400" dirty="0" smtClean="0"/>
              <a:t>в переводе с английского – это окна, то есть </a:t>
            </a:r>
            <a:r>
              <a:rPr lang="en-US" sz="2400" dirty="0" smtClean="0"/>
              <a:t>Windows</a:t>
            </a:r>
            <a:r>
              <a:rPr lang="ru-RU" sz="2400" dirty="0" smtClean="0"/>
              <a:t> – это многооконная ОС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После включения ПК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запускается автоматически, а различные программы, запускаются автоматически, причем, каждая программа открывает отдельное окно 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43559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788024" y="404664"/>
            <a:ext cx="36118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Меню «Пуск»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1124744"/>
            <a:ext cx="457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правой части расположены значки для папок и других объектов. В левой части находятся значки часто запускаемых программ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В верхней области меню </a:t>
            </a:r>
            <a:r>
              <a:rPr lang="ru-RU" sz="2800" i="1" dirty="0" smtClean="0"/>
              <a:t>Пуск</a:t>
            </a:r>
            <a:r>
              <a:rPr lang="ru-RU" sz="2800" dirty="0" smtClean="0"/>
              <a:t> находится имя и изображение для пользователя, который в текущий момент времени работает с Windows.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4016" y="332656"/>
            <a:ext cx="88204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используете вместо браузера Internet Explorer и почтового клиента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Outlook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другие программы, возможно, вам понадобится изменить эти значки.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23894"/>
            <a:ext cx="4517474" cy="451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860032" y="2204864"/>
            <a:ext cx="36944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НАСТРОЙКА МЕНЮ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«ПУСК»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478408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Комбинации клавиш Windows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179388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Отображение меню Пуск Клавиша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&lt;Windows&gt;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179388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Переключение между кнопками панели задач Клавиша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179388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Отображение окна программы Проводник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Windows+E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179388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 файлов Клавиша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Windows+F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179388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Отображение свойств компьютера Клавиша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Windows+Break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179388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восстановление всех окон Клавиша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Windows+D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ricHistoryMonthPresentatio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2F5B081-2DBA-4B90-A20B-966BBF1C26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GenericHistoryMonthPresentation</Template>
  <TotalTime>0</TotalTime>
  <Words>478</Words>
  <Application>Microsoft Office PowerPoint</Application>
  <PresentationFormat>Экран (4:3)</PresentationFormat>
  <Paragraphs>91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GenericHistoryMonthPresentation</vt:lpstr>
      <vt:lpstr>Файловая структура операционной системы Windows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2012-11-05T15:33:02Z</dcterms:created>
  <dcterms:modified xsi:type="dcterms:W3CDTF">2012-11-05T16:31:41Z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TC103524739990</vt:lpwstr>
  </property>
</Properties>
</file>