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3751-43B7-4192-886B-9F4716DDDD5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43E11FE-8F18-4827-811D-5585F5D26C1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33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3751-43B7-4192-886B-9F4716DDDD5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11FE-8F18-4827-811D-5585F5D26C14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12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3751-43B7-4192-886B-9F4716DDDD5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11FE-8F18-4827-811D-5585F5D26C1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56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3751-43B7-4192-886B-9F4716DDDD5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11FE-8F18-4827-811D-5585F5D26C14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85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3751-43B7-4192-886B-9F4716DDDD5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11FE-8F18-4827-811D-5585F5D26C1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67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3751-43B7-4192-886B-9F4716DDDD5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11FE-8F18-4827-811D-5585F5D26C14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9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3751-43B7-4192-886B-9F4716DDDD5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11FE-8F18-4827-811D-5585F5D26C14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40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3751-43B7-4192-886B-9F4716DDDD5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11FE-8F18-4827-811D-5585F5D26C14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80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3751-43B7-4192-886B-9F4716DDDD5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11FE-8F18-4827-811D-5585F5D26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15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3751-43B7-4192-886B-9F4716DDDD5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11FE-8F18-4827-811D-5585F5D26C14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47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3073751-43B7-4192-886B-9F4716DDDD5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11FE-8F18-4827-811D-5585F5D26C14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42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3751-43B7-4192-886B-9F4716DDDD5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43E11FE-8F18-4827-811D-5585F5D26C1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6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02E96-536A-4A9B-B2C1-AE09A85ED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Потребность ребенка в пищевых и биологически ценных веществах.</a:t>
            </a:r>
            <a:endParaRPr lang="ru-RU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97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9A0F5-4E39-4C90-846E-C77D8C1DD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3"/>
            <a:ext cx="10515600" cy="687820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Макронутриенты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68D3C1-DAE4-41AA-BF13-18BA35DA2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8983"/>
            <a:ext cx="10515600" cy="3660775"/>
          </a:xfrm>
        </p:spPr>
        <p:txBody>
          <a:bodyPr>
            <a:normAutofit fontScale="92500" lnSpcReduction="20000"/>
          </a:bodyPr>
          <a:lstStyle/>
          <a:p>
            <a:pPr indent="450215" algn="just">
              <a:spcAft>
                <a:spcPts val="0"/>
              </a:spcAft>
            </a:pP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вещества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принимают участие во всех обменных процессах организма (</a:t>
            </a:r>
            <a:r>
              <a:rPr lang="ru-RU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кровотворении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пищеварении и т.д.). Минеральные соли содержатся во всех продуктах (мясе, рыбе, молоке, яйце, картофеле, овощах и др.).</a:t>
            </a:r>
          </a:p>
          <a:p>
            <a:pPr indent="450215" algn="just">
              <a:spcAft>
                <a:spcPts val="0"/>
              </a:spcAft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важно обеспечить растущий организм солями кальция и фосфора, которые входят в состав костной ткани.</a:t>
            </a:r>
          </a:p>
          <a:p>
            <a:pPr indent="450215" algn="just">
              <a:spcAft>
                <a:spcPts val="0"/>
              </a:spcAft>
            </a:pP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Соли кальция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необходимы для работы сердца и мускулатуры. Некоторые фосфорные соединения входят в состав нервной ткани. Основным полноценным источником кальция является молоко. Много кальция в овощах и корнеплодах, но кальций, содержащийся в растительных продуктах, хуже усваивается.</a:t>
            </a: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Фосфор 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распространен в природе, содержится в муке, крупах, картофеле, яйце, мясе.</a:t>
            </a: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0215" algn="just"/>
            <a:r>
              <a:rPr lang="ru-RU" sz="1800" b="1" i="0" dirty="0">
                <a:effectLst/>
                <a:latin typeface="Times New Roman" panose="02020603050405020304" pitchFamily="18" charset="0"/>
              </a:rPr>
              <a:t>Соли натрия и калия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служат регуляторами воды в тканях. Калий регулирует выделение ее через почки. Калий содержится в картофеле, капусте, моркови, черносливе и др. продуктах.</a:t>
            </a:r>
            <a:endParaRPr lang="ru-RU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59349065-CEA1-4E8C-B9AD-D4D36F73D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90" y="4396510"/>
            <a:ext cx="3396385" cy="24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3C415CCD-1BEB-4EBD-8644-51C8C5AED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4396509"/>
            <a:ext cx="4227657" cy="24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4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D2A8B-55D3-4569-A26A-F8C60EB96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58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Микроэлементы.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21F1B7-4759-495C-819D-483760CF6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519" y="984329"/>
            <a:ext cx="10515600" cy="3300196"/>
          </a:xfrm>
        </p:spPr>
        <p:txBody>
          <a:bodyPr>
            <a:normAutofit fontScale="92500" lnSpcReduction="20000"/>
          </a:bodyPr>
          <a:lstStyle/>
          <a:p>
            <a:pPr indent="450215" algn="just">
              <a:spcAft>
                <a:spcPts val="0"/>
              </a:spcAft>
            </a:pPr>
            <a:r>
              <a:rPr lang="ru-RU" sz="1800" b="0" i="0" dirty="0">
                <a:effectLst/>
                <a:latin typeface="Times New Roman" panose="02020603050405020304" pitchFamily="18" charset="0"/>
              </a:rPr>
              <a:t>Некоторые минеральные вещества необходимы организму в очень малых количествах (кобальт, медь, йод, марганец, фтор), их называют </a:t>
            </a:r>
            <a:r>
              <a:rPr lang="ru-RU" sz="1800" b="1" i="0" dirty="0">
                <a:effectLst/>
                <a:latin typeface="Times New Roman" panose="02020603050405020304" pitchFamily="18" charset="0"/>
              </a:rPr>
              <a:t>микроэлементами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. Они также необходимы для правильной жизнедеятельности организма.</a:t>
            </a:r>
            <a:endParaRPr lang="ru-RU" b="0" i="0" dirty="0">
              <a:effectLst/>
              <a:latin typeface="Arial" panose="020B0604020202020204" pitchFamily="34" charset="0"/>
            </a:endParaRPr>
          </a:p>
          <a:p>
            <a:pPr indent="450215" algn="just"/>
            <a:r>
              <a:rPr lang="ru-RU" sz="1900" b="1" i="0" dirty="0">
                <a:effectLst/>
                <a:latin typeface="Times New Roman" panose="02020603050405020304" pitchFamily="18" charset="0"/>
              </a:rPr>
              <a:t> Железо </a:t>
            </a:r>
            <a:r>
              <a:rPr lang="ru-RU" sz="1900" b="0" i="0" dirty="0">
                <a:effectLst/>
                <a:latin typeface="Times New Roman" panose="02020603050405020304" pitchFamily="18" charset="0"/>
              </a:rPr>
              <a:t>входит в состав гемоглобина, способствует переносу кислорода в ткани, оно содержится в говядине, печени, желтке яйца, зелени (шпинат, салат, петрушка и др.), помидорах, ягодах, яблоках.</a:t>
            </a:r>
            <a:endParaRPr lang="ru-RU" b="0" i="0" dirty="0">
              <a:effectLst/>
              <a:latin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1" i="0" dirty="0">
                <a:effectLst/>
                <a:latin typeface="Times New Roman" panose="02020603050405020304" pitchFamily="18" charset="0"/>
              </a:rPr>
              <a:t>Медь, кобальт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стимулируют 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кровотворение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effectLst/>
              <a:latin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1" i="0" dirty="0">
                <a:effectLst/>
                <a:latin typeface="Times New Roman" panose="02020603050405020304" pitchFamily="18" charset="0"/>
              </a:rPr>
              <a:t>Фтор, марганец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входят в состав костной ткани, в частности, зубов.</a:t>
            </a:r>
            <a:endParaRPr lang="ru-RU" b="0" i="0" dirty="0">
              <a:effectLst/>
              <a:latin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1" i="0" dirty="0">
                <a:effectLst/>
                <a:latin typeface="Times New Roman" panose="02020603050405020304" pitchFamily="18" charset="0"/>
              </a:rPr>
              <a:t>Магний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имеет большое значение для мышечной системы, особенно мышцы сердца.</a:t>
            </a:r>
            <a:r>
              <a:rPr lang="ru-RU" sz="1800" b="1" i="0" dirty="0">
                <a:effectLst/>
                <a:latin typeface="Times New Roman" panose="02020603050405020304" pitchFamily="18" charset="0"/>
              </a:rPr>
              <a:t> </a:t>
            </a:r>
            <a:endParaRPr lang="ru-RU" b="0" i="0" dirty="0">
              <a:effectLst/>
              <a:latin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1" i="0" dirty="0">
                <a:effectLst/>
                <a:latin typeface="Times New Roman" panose="02020603050405020304" pitchFamily="18" charset="0"/>
              </a:rPr>
              <a:t>Йод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регулирует функцию щитовидной железы.</a:t>
            </a:r>
            <a:endParaRPr lang="ru-RU" b="0" i="0" dirty="0"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5B2635B-F55B-481D-A7D3-999F33F6A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34605"/>
            <a:ext cx="3519055" cy="234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>
            <a:extLst>
              <a:ext uri="{FF2B5EF4-FFF2-40B4-BE49-F238E27FC236}">
                <a16:creationId xmlns:a16="http://schemas.microsoft.com/office/drawing/2014/main" id="{B5413CB7-EE0A-476D-B6BD-7798F6CC9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4444066"/>
            <a:ext cx="3688011" cy="212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29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CD5DD-6CE8-4CC7-900A-2012FC3E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A9230C-B8C1-4A88-8F56-1D68C6E30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Очень большое значение имеет содержание в питании ребенка необходимого количества </a:t>
            </a:r>
            <a: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витаминов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. Они способствуют правильному росту и развитию ребенка, участвуют во всех обменных процессах и должны входить в рацион в определенных количествах.</a:t>
            </a:r>
            <a:endParaRPr lang="ru-RU" dirty="0"/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F644337B-C386-4566-AAC2-13B5D1DAA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91" y="3519054"/>
            <a:ext cx="4885988" cy="32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98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88F04-3184-4425-AE81-3D92385A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052" y="296520"/>
            <a:ext cx="9603275" cy="58713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DF24B7-594D-4CD3-86D4-B89BFE5BC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452" y="803940"/>
            <a:ext cx="9603275" cy="3450613"/>
          </a:xfrm>
        </p:spPr>
        <p:txBody>
          <a:bodyPr/>
          <a:lstStyle/>
          <a:p>
            <a:r>
              <a:rPr lang="ru-RU" sz="18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Витамин A</a:t>
            </a: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 имеет большое значение для растущего организма. Он повышает сопротивляемость организма к инфекционным заболеваниям, необходим для нормальной функции органов зрения, для роста и размножения клеток организма. При его отсутствии замедляется рост, нарушается острота зрения, повышается заболеваемость особенно верхних дыхательных путей, кожа лица и рук теряет эластичность, становится шершавой, легко подвергается воспалительным процессам. Витамин A в чистом виде содержится в сливочном масле, сливках, молоке, икре, рыбьем жире, сельди, яичном желтке, печени. Он может также образовываться в организме из провитамина-каротина, который содержится в растительных продуктах (моркови - красной, томате, шпинате, щавеле, зеленом луке, салате, шиповнике, хурме, абрикосах и др.).</a:t>
            </a:r>
            <a:endParaRPr lang="ru-RU" dirty="0"/>
          </a:p>
        </p:txBody>
      </p:sp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id="{64CBA08F-6BFF-443C-BC39-4FCDCCEC2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5" y="3953164"/>
            <a:ext cx="5503574" cy="27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cture background">
            <a:extLst>
              <a:ext uri="{FF2B5EF4-FFF2-40B4-BE49-F238E27FC236}">
                <a16:creationId xmlns:a16="http://schemas.microsoft.com/office/drawing/2014/main" id="{5CF5BA09-15E4-48C5-8C3B-466C9BC6E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74836"/>
            <a:ext cx="4747491" cy="256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88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2C136-BFC2-4719-A9B5-0BF5B370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Д.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795D69-C390-4BBE-969A-4504A705D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80630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Витамин Д</a:t>
            </a: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 участвует в минеральном обмене, способствует правильному отложению солей кальция и фосфора в костях, тесно связан с </a:t>
            </a:r>
            <a:r>
              <a:rPr lang="ru-RU" sz="18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иммуно</a:t>
            </a: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-реактивным состоянием организма. Содержится в печени рыб и животных, сельди, желтке яйца, сливочном масле, рыбьем жире.</a:t>
            </a:r>
            <a:endParaRPr lang="ru-RU" dirty="0"/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2EB1C795-ADB2-4717-A7D5-E1D8D01D3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033280"/>
            <a:ext cx="5015345" cy="329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cture background">
            <a:extLst>
              <a:ext uri="{FF2B5EF4-FFF2-40B4-BE49-F238E27FC236}">
                <a16:creationId xmlns:a16="http://schemas.microsoft.com/office/drawing/2014/main" id="{E2C98070-0E28-4A57-8CC4-C1176638B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7" y="3056514"/>
            <a:ext cx="5592773" cy="356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321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9738D-EEF5-4762-907A-807DC26F3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B1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A0B9B7-08BD-474B-A5C1-5949960DE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39248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Витамин B1</a:t>
            </a: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 - тиамин принимает участие в белковом и углеводном обмене. При недостатке его в питании наблюдаются нарушения со стороны нервной системы (повышенная возбудимость, раздражительность, быстрая утомляемость). Витамин B1 содержится в хлебе грубого помола (ржаном, пшеничном), горохе, фасоли, овсяной и гречневой крупах, в мясе, яйце, молоке.</a:t>
            </a:r>
            <a:endParaRPr lang="ru-RU" dirty="0"/>
          </a:p>
        </p:txBody>
      </p:sp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8135FD9D-B35B-40C4-99DC-C4F2121F1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6449"/>
            <a:ext cx="5864476" cy="27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cture background">
            <a:extLst>
              <a:ext uri="{FF2B5EF4-FFF2-40B4-BE49-F238E27FC236}">
                <a16:creationId xmlns:a16="http://schemas.microsoft.com/office/drawing/2014/main" id="{15F240F1-FDB1-4E6D-A372-B967F2FF4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08" y="3287422"/>
            <a:ext cx="39528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680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CEF77-BCC7-41B5-A94F-C2B315B6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B2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7C30C4-773C-4B5F-A2DC-F8103ACE1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07102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Витамин B2</a:t>
            </a: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 - рибофлавин связан с белковым и жировым обменом, имеет большое значение для нормальной функции нервной системы, желудочно- кишечного тракта. При недостатке его в рационе нарушается всасывание жировых веществ, возникают кожные заболевания, появляются стоматиты, трещины в углах рта, нарушается деятельность центральной нервной системы (быстрая утомляемость). Витамин B2 содержится в молоке, яйце, печени, мясе, овощах.</a:t>
            </a:r>
            <a:endParaRPr lang="ru-RU" dirty="0"/>
          </a:p>
        </p:txBody>
      </p:sp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53DA9E71-6754-47B3-AA64-26EF9BBF5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08" y="3232727"/>
            <a:ext cx="4580660" cy="305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icture background">
            <a:extLst>
              <a:ext uri="{FF2B5EF4-FFF2-40B4-BE49-F238E27FC236}">
                <a16:creationId xmlns:a16="http://schemas.microsoft.com/office/drawing/2014/main" id="{B89DF723-B966-49C7-A63A-A609B9EAB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8" y="3232727"/>
            <a:ext cx="5329382" cy="326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859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016DE-2698-4CAB-8149-CC0349A30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Витамин PP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2DE43E-5C15-45AC-9B97-284D0B02F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66957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Витамин PP</a:t>
            </a: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 - никотиновая кислота участвует в обменных процессах. Этот витамин содержится во многих продуктах, поэтому при разнообразном ассортименте продуктов рацион содержит достаточное количество витамина PP. Основным источником данного витамина являются ржаной и пшеничный хлеб, томат, картофель, морковь, капуста. Он содержится в мясе, рыбе, молоке, яйце.</a:t>
            </a:r>
            <a:endParaRPr lang="ru-RU" dirty="0"/>
          </a:p>
        </p:txBody>
      </p:sp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BA06CCEF-04DB-4530-8355-58A275863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545" y="3127519"/>
            <a:ext cx="5500255" cy="353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icture background">
            <a:extLst>
              <a:ext uri="{FF2B5EF4-FFF2-40B4-BE49-F238E27FC236}">
                <a16:creationId xmlns:a16="http://schemas.microsoft.com/office/drawing/2014/main" id="{C4D7ED78-CF41-42E3-BF67-5ABD9047F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6" y="2992581"/>
            <a:ext cx="5500255" cy="37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827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B7EE9-8B57-43FE-B548-10464D9EA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239"/>
          </a:xfrm>
        </p:spPr>
        <p:txBody>
          <a:bodyPr>
            <a:normAutofit/>
          </a:bodyPr>
          <a:lstStyle/>
          <a:p>
            <a:pPr algn="ctr"/>
            <a:r>
              <a:rPr lang="ru-RU" sz="4400" b="1" i="0" dirty="0">
                <a:effectLst/>
                <a:latin typeface="Times New Roman" panose="02020603050405020304" pitchFamily="18" charset="0"/>
              </a:rPr>
              <a:t>Витамин C</a:t>
            </a:r>
            <a:r>
              <a:rPr lang="ru-RU" dirty="0"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336AF7-E251-4C3F-ADD8-4E9C2D30F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720" y="1136505"/>
            <a:ext cx="10515600" cy="1961284"/>
          </a:xfrm>
        </p:spPr>
        <p:txBody>
          <a:bodyPr>
            <a:normAutofit fontScale="85000" lnSpcReduction="10000"/>
          </a:bodyPr>
          <a:lstStyle/>
          <a:p>
            <a:pPr indent="450215" algn="just">
              <a:spcAft>
                <a:spcPts val="0"/>
              </a:spcAft>
            </a:pPr>
            <a:r>
              <a:rPr lang="ru-RU" sz="1800" b="1" i="0" dirty="0">
                <a:effectLst/>
                <a:latin typeface="Times New Roman" panose="02020603050405020304" pitchFamily="18" charset="0"/>
              </a:rPr>
              <a:t>Витамин C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- аскорбиновая кислота предохраняет от заболеваний и повышает сопротивляемость детей к инфекционным заболеваниям, участвует во всех обменных процессах.</a:t>
            </a:r>
            <a:endParaRPr lang="ru-RU" b="0" i="0" dirty="0">
              <a:effectLst/>
              <a:latin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0" i="0" dirty="0">
                <a:effectLst/>
                <a:latin typeface="Times New Roman" panose="02020603050405020304" pitchFamily="18" charset="0"/>
              </a:rPr>
              <a:t>При недостатке витамина C повышается восприимчивость к различным заболеваниям, падает работоспособность. Витамин C широко распространен в природе. Он содержится в зелени, овощах, ягодах, фруктах. Хорошим источником этого витамина является картофель, капуста. Но так как витамин C разрушается кислородом воздуха, особенно при нагревании, легко растворяется в воде, то для сохранения витамина C в пище очень большое значение имеет кулинарная обработка.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id="{2E978450-CDF6-4A63-8BF9-B2B0D2A8F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5" y="3921846"/>
            <a:ext cx="4291445" cy="265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Picture background">
            <a:extLst>
              <a:ext uri="{FF2B5EF4-FFF2-40B4-BE49-F238E27FC236}">
                <a16:creationId xmlns:a16="http://schemas.microsoft.com/office/drawing/2014/main" id="{C7DE171A-D342-45FC-9483-D0E3E5469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38" y="3125930"/>
            <a:ext cx="5352472" cy="355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2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4D58-059F-4772-A505-10D9DF70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9D6C98-41CE-48DB-B4E5-17DAE55A7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правильно организованным питанием следует понимать питание, отвечающее возрастным физиологическим особенностям и потребностям детского организма в основных пищевых веществах и энергии.</a:t>
            </a:r>
            <a:endParaRPr lang="ru-RU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Интенсивный рост и развитие детей обусловливают их относительно большую, по сравнению с взрослым человеком, потребность во всех пищевых веществах.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Для хорошего самочувствия ребенку необходимо ежедневно употреблять такое количество пищи, которое бы в процессе метаболизма давало ему необходимое количество энергии, покрывающее </a:t>
            </a:r>
            <a:r>
              <a:rPr lang="ru-RU" sz="20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энерготраты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 на выполняемую двигательную активность в течение дня, основной обмен.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651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F2F80-F3EF-4596-B779-E1384465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Показатели, характеризующие пищевую ценность продуктов.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768AAF-A770-438F-B55C-EE566E648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Биологическая ценность пищевых продуктов и готовых блюд характеризуется качеством пищевого белка, отражающего степень соответствия его аминокислотного состава потребностям организма в аминокислотах для синтеза белка.</a:t>
            </a:r>
          </a:p>
          <a:p>
            <a:pPr marL="0" indent="0">
              <a:buNone/>
            </a:pPr>
            <a:endParaRPr lang="ru-RU" b="0" i="0" dirty="0">
              <a:solidFill>
                <a:srgbClr val="11111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5C4744-F61C-4E90-9CC3-CA9A01E2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96574"/>
            <a:ext cx="4696196" cy="313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63C8631-61D3-47C2-839F-84051FAC1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48" y="3596573"/>
            <a:ext cx="4463102" cy="314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54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550F1-EED8-4364-AA00-6AFE25147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Показатели, характеризующие пищевую ценность продуктов.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1FE79C-F9F7-4A7A-9C5A-1C1649CED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Энергетическая ценность - количество энергии (ккал, кДж), высвобождаемой в организме из пищевых веществ продуктов для обеспечения его физиологических функций.</a:t>
            </a:r>
            <a:endParaRPr lang="ru-RU" dirty="0"/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Так, при сгорании 1 г углеводов выделяется в среднем 4,3 ккал энергии, 1 г жиров - 9,45 ккал, 1 г белков - 5,65 ккал. Поскольку, пищевые вещества усваиваются организмом не в полном объеме, то принято считать с учетом потерь, что 1 г белков пищи дает 4 ккал энергии, 1 г жиров - 9 ккал, а углеводов - 4 ккал.</a:t>
            </a:r>
          </a:p>
          <a:p>
            <a: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Таким образом, зная химический состав пищи, можно рассчитать и оценить соответствует ли она суточным </a:t>
            </a:r>
            <a:r>
              <a:rPr lang="ru-RU" b="1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энерготратам</a:t>
            </a:r>
            <a: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2270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94360-2CC8-4D37-B2F2-176CB7DAD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342420"/>
            <a:ext cx="9603275" cy="70628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Макро- и микронутриенты.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A02D61-BE2D-4C27-9607-8C739281E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048703"/>
            <a:ext cx="9603275" cy="3450613"/>
          </a:xfrm>
        </p:spPr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1800" b="0" i="0" dirty="0">
                <a:effectLst/>
                <a:latin typeface="Times New Roman" panose="02020603050405020304" pitchFamily="18" charset="0"/>
              </a:rPr>
              <a:t>Большое значение в обеспечении биологической ценности и эффективности пищи принадлежит макро- и микронутриентам.</a:t>
            </a:r>
            <a:endParaRPr lang="ru-RU" b="0" i="0" dirty="0">
              <a:effectLst/>
              <a:latin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0" i="0" dirty="0">
                <a:effectLst/>
                <a:latin typeface="Times New Roman" panose="02020603050405020304" pitchFamily="18" charset="0"/>
              </a:rPr>
              <a:t>К 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макронутриентам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 относят </a:t>
            </a:r>
            <a:r>
              <a:rPr lang="ru-RU" sz="1800" b="1" i="0" dirty="0">
                <a:effectLst/>
                <a:latin typeface="Times New Roman" panose="02020603050405020304" pitchFamily="18" charset="0"/>
              </a:rPr>
              <a:t>углеводы, липиды, белки, некоторые минеральные вещества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, а к микронутриентам — </a:t>
            </a:r>
            <a:r>
              <a:rPr lang="ru-RU" sz="1800" b="1" i="0" dirty="0">
                <a:effectLst/>
                <a:latin typeface="Times New Roman" panose="02020603050405020304" pitchFamily="18" charset="0"/>
              </a:rPr>
              <a:t>витамины и ряд минеральных соединений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пищи входят также </a:t>
            </a:r>
            <a:r>
              <a:rPr lang="ru-RU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неалиментарные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компоненты, которые не являются источниками энергии для организма и не используются в качестве строительного материала, но выполняют важное значение для процессов пищеварения, обеспечивая в первую очередь моторную функцию кишечника, это так называемые балластные соединения (клетчатка, лигнин, пектиновые вещества).</a:t>
            </a: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10EF32-32F0-485D-A945-17E891BE4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63" y="4156364"/>
            <a:ext cx="4073670" cy="262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C2C0112-1704-4FB9-98A1-2A1CD790E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45" y="4086370"/>
            <a:ext cx="5070764" cy="262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1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A67DD-2156-4EEF-8B96-51200DC2A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70100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Макро- и микронутриенты.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505989-CE18-4462-8A45-FE5B44D75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50303"/>
          </a:xfrm>
        </p:spPr>
        <p:txBody>
          <a:bodyPr>
            <a:normAutofit fontScale="85000" lnSpcReduction="10000"/>
          </a:bodyPr>
          <a:lstStyle/>
          <a:p>
            <a:pPr indent="450215" algn="just">
              <a:spcAft>
                <a:spcPts val="0"/>
              </a:spcAft>
            </a:pPr>
            <a:r>
              <a:rPr lang="ru-RU" sz="1800" b="0" i="0" dirty="0">
                <a:effectLst/>
                <a:latin typeface="Times New Roman" panose="02020603050405020304" pitchFamily="18" charset="0"/>
              </a:rPr>
              <a:t>Из 92 встречающихся в природе химических элементов 81 обнаруживается в организме человека.</a:t>
            </a:r>
            <a:endParaRPr lang="ru-RU" b="0" i="0" dirty="0">
              <a:effectLst/>
              <a:latin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0" i="0" dirty="0">
                <a:effectLst/>
                <a:latin typeface="Times New Roman" panose="02020603050405020304" pitchFamily="18" charset="0"/>
              </a:rPr>
              <a:t>12 химических элементов (С, О, Н, N, Р, 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Са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Мg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, К, S, F, CI) называют структурными, поскольку они составляют 99% элементного состава человеческого организма и входят в состав клеток и тканей организма, их также называют макроэлементами; потребность в них составляет от 10 мг до нескольких граммов в день.</a:t>
            </a:r>
            <a:endParaRPr lang="ru-RU" b="0" i="0" dirty="0">
              <a:effectLst/>
              <a:latin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0" i="0" dirty="0">
                <a:effectLst/>
                <a:latin typeface="Times New Roman" panose="02020603050405020304" pitchFamily="18" charset="0"/>
              </a:rPr>
              <a:t>Микроэлементами называют элементы, присутствующие в организме человека в очень малых следовых количествах, но выполняющих значимые для организма функции.</a:t>
            </a:r>
            <a:endParaRPr lang="ru-RU" b="0" i="0" dirty="0">
              <a:effectLst/>
              <a:latin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0" i="0" dirty="0">
                <a:effectLst/>
                <a:latin typeface="Times New Roman" panose="02020603050405020304" pitchFamily="18" charset="0"/>
              </a:rPr>
              <a:t>Известно 17 жизненно необходимых микроэлементов (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эссенциальных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) - Fe, J, 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Сu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, Zn, Со, 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Cr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Mo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, Ni, V, 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Se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Мn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, As, F, 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Si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, Li, В, </a:t>
            </a:r>
            <a:r>
              <a:rPr lang="ru-RU" sz="1800" b="0" i="0" dirty="0" err="1">
                <a:effectLst/>
                <a:latin typeface="Times New Roman" panose="02020603050405020304" pitchFamily="18" charset="0"/>
              </a:rPr>
              <a:t>Br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effectLst/>
              <a:latin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b="0" i="0" dirty="0">
                <a:effectLst/>
                <a:latin typeface="Times New Roman" panose="02020603050405020304" pitchFamily="18" charset="0"/>
              </a:rPr>
              <a:t>Суточная потребность в них составляет от нескольких микрограммов до мг; они входят в состав ферментов, гормонов, витаминов, входят в состав клеточных структур.</a:t>
            </a:r>
            <a:endParaRPr lang="ru-RU" b="0" i="0" dirty="0">
              <a:effectLst/>
              <a:latin typeface="Arial" panose="020B0604020202020204" pitchFamily="34" charset="0"/>
            </a:endParaRPr>
          </a:p>
          <a:p>
            <a:r>
              <a:rPr lang="ru-RU" sz="2000" b="0" i="0" dirty="0">
                <a:effectLst/>
                <a:latin typeface="Times New Roman" panose="02020603050405020304" pitchFamily="18" charset="0"/>
              </a:rPr>
              <a:t>Болезни, связанные с нарушением минерального состава, возникают при недостаточном поступлении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эссенциальных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микроэлементов и/или избыточном поступлении в организм токсических микроэлементов.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4281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D08FE-A02A-4FAF-9293-4A132A88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Макронутриенты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1202A2-E5A8-4E56-8FBD-BFAFDE273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25047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Белок </a:t>
            </a: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является пластическим (строительным) материалом, входит в состав всех органов и тканей, поддерживает нормальное состояние иммунитета, играет исключительно важную роль в функциональных процессах организма. Белки содержатся как в животных, так и растительных продуктах (</a:t>
            </a:r>
            <a:r>
              <a:rPr lang="ru-RU" sz="1800" b="1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крупе</a:t>
            </a:r>
            <a:r>
              <a:rPr lang="ru-RU" sz="18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1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муке</a:t>
            </a:r>
            <a:r>
              <a:rPr lang="ru-RU" sz="18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1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хлебе</a:t>
            </a:r>
            <a:r>
              <a:rPr lang="ru-RU" sz="18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1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картофеле</a:t>
            </a: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). Наиболее полноценны белки животного происхождения, содержащиеся в </a:t>
            </a:r>
            <a:r>
              <a:rPr lang="ru-RU" sz="18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мясе, </a:t>
            </a:r>
            <a:r>
              <a:rPr lang="ru-RU" sz="1800" b="1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рыбе</a:t>
            </a:r>
            <a:r>
              <a:rPr lang="ru-RU" sz="18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1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яйце</a:t>
            </a:r>
            <a:r>
              <a:rPr lang="ru-RU" sz="18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1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твороге</a:t>
            </a:r>
            <a:r>
              <a:rPr lang="ru-RU" sz="18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1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молоке</a:t>
            </a:r>
            <a:r>
              <a:rPr lang="ru-RU" sz="18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1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сыре</a:t>
            </a: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, так как они содержат жизненно необходимые аминокислоты. Недостаток белка в питании ведет к задержке роста и развития ребенка, снижению сопротивляемости к различным внешним воздействиям.</a:t>
            </a:r>
            <a:endParaRPr lang="ru-RU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88CAA78C-5A38-48F5-94C6-49F71190E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8" y="3650672"/>
            <a:ext cx="4810991" cy="313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E6D9F1B6-C434-400F-92BC-A29EAE70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1" y="3691149"/>
            <a:ext cx="5265882" cy="30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77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AF1EE-C3FD-40F7-B3BD-E29866541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6" y="244787"/>
            <a:ext cx="9603275" cy="660377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Макронутриенты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92EDA3-7D41-4A12-B646-5D1319C08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018" y="1110568"/>
            <a:ext cx="9603275" cy="3450613"/>
          </a:xfrm>
        </p:spPr>
        <p:txBody>
          <a:bodyPr/>
          <a:lstStyle/>
          <a:p>
            <a:r>
              <a:rPr lang="ru-RU" sz="18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Жиры</a:t>
            </a: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 также входят в состав органов и тканей человека, они необходимы для покрытия </a:t>
            </a:r>
            <a:r>
              <a:rPr lang="ru-RU" sz="18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энерготрат</a:t>
            </a: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, участвуют в теплорегуляции, обеспечивают нормальное состояние иммунитета. Наличие жира в рационе делает пищу вкуснее и дает более длительное чувство насыщения. Наиболее ценны молочные жиры (масло сливочное, жир молока), которые содержат витамины A и Д. В питании детей должно также содержаться и растительное масло - источник биологически важных ненасыщенных жирных кислот. Жир говяжий, особенно бараний, имеют высокую точку плавления, поэтому трудно перевариваются.</a:t>
            </a:r>
            <a:endParaRPr lang="ru-RU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8CD9B845-B94C-4CA0-B976-F730F323F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420" y="3770890"/>
            <a:ext cx="4706851" cy="294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660BDB3A-31BF-4D9D-B30A-49ADE75AE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6" y="3648364"/>
            <a:ext cx="4775200" cy="313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16A86-114F-4516-9D71-C56B72DC0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0801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Макронутриенты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B450F2-75CE-4B6F-B19B-6A18334EB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9892"/>
            <a:ext cx="10515600" cy="2884920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</a:t>
            </a:r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главный источник энергии в организме. Они участвуют в обмене веществ, способствуют правильному использованию белка и жира. Углеводы содержатся в хлебе, крупах, картофеле, овощах, ягодах, фруктах, сахаре, сладостях. Углеводы делятся на две группы: простые (быстрые или легкоусвояемые) и сложные (медленноусвояемые). Предпочтение отдавайте сложным углеводам, так как их скорость усвояемости значительно ниже, чем у простых (быстрых), они обеспечивают равномерное распределение энергии в течение 3-4 часов, после употребления длительное время ощущается сытость, не возникает желания сделать перекус, при этом уровень сахара почти не увеличивается. Сложных углеводов много в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цельнозерновой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хлебе, продукции из муки грубого помола, макаронных изделиях из твердых сортов пшеницы, недробленых крупах, бобовых, всевозможной зелени, разных грибах, большинстве разновидностей свежих овощей, фруктах с низким содержанием сахаров.</a:t>
            </a:r>
          </a:p>
          <a:p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Избыток в питании хлеба, мучных изделий, сладостей приводит к повышенному содержанию в рационе углеводов, что нарушает правильное соотношение между белками, жирами и углеводами. Болезни при избытке углеводов в рационе: ожирение, диабет второго типа, 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сердечно-сосудистые </a:t>
            </a:r>
            <a:r>
              <a:rPr lang="ru-RU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FBCE2221-E255-412B-B94B-6CF83D311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344" y="4365622"/>
            <a:ext cx="4350329" cy="242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46C648DD-5DC9-4800-82DD-C0B841914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474"/>
          <a:stretch/>
        </p:blipFill>
        <p:spPr bwMode="auto">
          <a:xfrm>
            <a:off x="1403927" y="4267199"/>
            <a:ext cx="4350329" cy="252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02077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1682</Words>
  <Application>Microsoft Office PowerPoint</Application>
  <PresentationFormat>Широкоэкранный</PresentationFormat>
  <Paragraphs>57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Gill Sans MT</vt:lpstr>
      <vt:lpstr>Times New Roman</vt:lpstr>
      <vt:lpstr>Галерея</vt:lpstr>
      <vt:lpstr>Потребность ребенка в пищевых и биологически ценных веществах.</vt:lpstr>
      <vt:lpstr>Введение.</vt:lpstr>
      <vt:lpstr>Показатели, характеризующие пищевую ценность продуктов. </vt:lpstr>
      <vt:lpstr>Показатели, характеризующие пищевую ценность продуктов. </vt:lpstr>
      <vt:lpstr>Макро- и микронутриенты.</vt:lpstr>
      <vt:lpstr>Макро- и микронутриенты.</vt:lpstr>
      <vt:lpstr>Макронутриенты.</vt:lpstr>
      <vt:lpstr>Макронутриенты.</vt:lpstr>
      <vt:lpstr>Макронутриенты.</vt:lpstr>
      <vt:lpstr>Макронутриенты.</vt:lpstr>
      <vt:lpstr>Микроэлементы.</vt:lpstr>
      <vt:lpstr>Витамины</vt:lpstr>
      <vt:lpstr>Витамин А.</vt:lpstr>
      <vt:lpstr>Витамин Д.</vt:lpstr>
      <vt:lpstr>Витамин B1.</vt:lpstr>
      <vt:lpstr>Витамин B2.</vt:lpstr>
      <vt:lpstr>Витамин PP.</vt:lpstr>
      <vt:lpstr>Витамин C.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Потребность ребенка в пищевых и биологически ценных веществах.</dc:title>
  <dc:creator>k-12-4</dc:creator>
  <cp:lastModifiedBy>k-12-4</cp:lastModifiedBy>
  <cp:revision>22</cp:revision>
  <dcterms:created xsi:type="dcterms:W3CDTF">2024-09-13T04:10:16Z</dcterms:created>
  <dcterms:modified xsi:type="dcterms:W3CDTF">2024-09-16T03:47:10Z</dcterms:modified>
</cp:coreProperties>
</file>